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4T07:20:59.885"/>
    </inkml:context>
    <inkml:brush xml:id="br0">
      <inkml:brushProperty name="width" value="0.3" units="cm"/>
      <inkml:brushProperty name="height" value="0.6" units="cm"/>
      <inkml:brushProperty name="color" value="#A9D8FF"/>
      <inkml:brushProperty name="tip" value="rectangle"/>
      <inkml:brushProperty name="rasterOp" value="maskPen"/>
    </inkml:brush>
  </inkml:definitions>
  <inkml:trace contextRef="#ctx0" brushRef="#br0">0 917,'22'-78,"-1"0,0 0,9-25,-9 15,-21 22,0 18,0 2,0 2,0 19,0-8,0 10,0 0,0 0,0 0,0-10,0 8,0-8,0 10,0 0,31 51,7 13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1"/>
            <a:ext cx="10464800" cy="609778"/>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wcTdLnrxzn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customXml" Target="../ink/ink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geology.com/articles/tsunami-geology.shtml" TargetMode="External"/><Relationship Id="rId3" Type="http://schemas.openxmlformats.org/officeDocument/2006/relationships/hyperlink" Target="https://en.wikipedia.org/wiki/Ozone_layer" TargetMode="External"/><Relationship Id="rId7" Type="http://schemas.openxmlformats.org/officeDocument/2006/relationships/hyperlink" Target="http://news.bbc.co.uk/cbbcnews/hi/find_out/guides/tech/volcanoes/newsid_1768000/" TargetMode="External"/><Relationship Id="rId2" Type="http://schemas.openxmlformats.org/officeDocument/2006/relationships/hyperlink" Target="https://en.m.wikipedia.org/wiki/1931_China_floods" TargetMode="External"/><Relationship Id="rId1" Type="http://schemas.openxmlformats.org/officeDocument/2006/relationships/slideLayout" Target="../slideLayouts/slideLayout1.xml"/><Relationship Id="rId6" Type="http://schemas.openxmlformats.org/officeDocument/2006/relationships/hyperlink" Target="https://www.weatherwizkids.com/" TargetMode="External"/><Relationship Id="rId5" Type="http://schemas.openxmlformats.org/officeDocument/2006/relationships/hyperlink" Target="https://www.nbcnews.com/mach/science/can-these-bold-plans-keep-world-s-ice-sheets-melting-ncna877616" TargetMode="External"/><Relationship Id="rId4" Type="http://schemas.openxmlformats.org/officeDocument/2006/relationships/hyperlink" Target="https://www.google.com/url?sa=t&amp;rct=j&amp;q=&amp;esrc=s&amp;source=web&amp;cd=11&amp;ved=2ahUKEwih8v2S8f7oAhVKxosKHSQmD8YQFjAKegQIDRAm&amp;url=https%3A%2F%2Fwww.ga.gov.au%2Fscientific-topics%2Fcommunity-safety%2Fbushfire&amp;usg=AOvVaw14fDG13zV4MH79jHzIceX0" TargetMode="External"/><Relationship Id="rId9" Type="http://schemas.openxmlformats.org/officeDocument/2006/relationships/hyperlink" Target="https://b-air.com/2018/02/common-causes-floodin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OCjl6tp8dnw&amp;featur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B5AF"/>
        </a:solidFill>
        <a:effectLst/>
      </p:bgPr>
    </p:bg>
    <p:spTree>
      <p:nvGrpSpPr>
        <p:cNvPr id="1" name=""/>
        <p:cNvGrpSpPr/>
        <p:nvPr/>
      </p:nvGrpSpPr>
      <p:grpSpPr>
        <a:xfrm>
          <a:off x="0" y="0"/>
          <a:ext cx="0" cy="0"/>
          <a:chOff x="0" y="0"/>
          <a:chExt cx="0" cy="0"/>
        </a:xfrm>
      </p:grpSpPr>
      <p:sp>
        <p:nvSpPr>
          <p:cNvPr id="119" name="Exhibition…"/>
          <p:cNvSpPr txBox="1">
            <a:spLocks noGrp="1"/>
          </p:cNvSpPr>
          <p:nvPr>
            <p:ph type="ctrTitle"/>
          </p:nvPr>
        </p:nvSpPr>
        <p:spPr>
          <a:xfrm>
            <a:off x="1270000" y="1331626"/>
            <a:ext cx="10464800" cy="3302001"/>
          </a:xfrm>
          <a:prstGeom prst="rect">
            <a:avLst/>
          </a:prstGeom>
        </p:spPr>
        <p:txBody>
          <a:bodyPr/>
          <a:lstStyle/>
          <a:p>
            <a:r>
              <a:t>Exhibition </a:t>
            </a:r>
          </a:p>
          <a:p>
            <a:r>
              <a:t>Ecology</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How to survive a Tornado and recognize it"/>
          <p:cNvSpPr txBox="1">
            <a:spLocks noGrp="1"/>
          </p:cNvSpPr>
          <p:nvPr>
            <p:ph type="ctrTitle"/>
          </p:nvPr>
        </p:nvSpPr>
        <p:spPr>
          <a:prstGeom prst="rect">
            <a:avLst/>
          </a:prstGeom>
        </p:spPr>
        <p:txBody>
          <a:bodyPr/>
          <a:lstStyle>
            <a:lvl1pPr defTabSz="519937">
              <a:defRPr sz="7119">
                <a:solidFill>
                  <a:schemeClr val="accent2"/>
                </a:solidFill>
              </a:defRPr>
            </a:lvl1pPr>
          </a:lstStyle>
          <a:p>
            <a:r>
              <a:t>How to survive a Tornado and recognize it</a:t>
            </a:r>
          </a:p>
        </p:txBody>
      </p:sp>
      <p:sp>
        <p:nvSpPr>
          <p:cNvPr id="141" name="https://youtu.be/wcTdLnrxznM"/>
          <p:cNvSpPr txBox="1">
            <a:spLocks noGrp="1"/>
          </p:cNvSpPr>
          <p:nvPr>
            <p:ph type="subTitle" sz="quarter" idx="1"/>
          </p:nvPr>
        </p:nvSpPr>
        <p:spPr>
          <a:xfrm>
            <a:off x="1534505" y="5072567"/>
            <a:ext cx="9935790" cy="317616"/>
          </a:xfrm>
          <a:prstGeom prst="rect">
            <a:avLst/>
          </a:prstGeom>
        </p:spPr>
        <p:txBody>
          <a:bodyPr/>
          <a:lstStyle>
            <a:lvl1pPr defTabSz="239522">
              <a:defRPr sz="1517" u="sng">
                <a:hlinkClick r:id="rId2"/>
              </a:defRPr>
            </a:lvl1pPr>
          </a:lstStyle>
          <a:p>
            <a:pPr>
              <a:defRPr u="none"/>
            </a:pPr>
            <a:r>
              <a:rPr u="sng">
                <a:hlinkClick r:id="rId2"/>
              </a:rPr>
              <a:t>https://youtu.be/wcTdLnrxznM</a:t>
            </a:r>
          </a:p>
        </p:txBody>
      </p:sp>
      <p:sp>
        <p:nvSpPr>
          <p:cNvPr id="142" name="Published on 10th Dec, 2019"/>
          <p:cNvSpPr txBox="1"/>
          <p:nvPr/>
        </p:nvSpPr>
        <p:spPr>
          <a:xfrm>
            <a:off x="7886462" y="8105515"/>
            <a:ext cx="4791382" cy="4733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500">
                <a:solidFill>
                  <a:schemeClr val="accent2"/>
                </a:solidFill>
              </a:defRPr>
            </a:lvl1pPr>
          </a:lstStyle>
          <a:p>
            <a:r>
              <a:t>Published on 10th Dec, 2019</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In this YouTube video I learned:"/>
          <p:cNvSpPr txBox="1">
            <a:spLocks noGrp="1"/>
          </p:cNvSpPr>
          <p:nvPr>
            <p:ph type="title"/>
          </p:nvPr>
        </p:nvSpPr>
        <p:spPr>
          <a:prstGeom prst="rect">
            <a:avLst/>
          </a:prstGeom>
        </p:spPr>
        <p:txBody>
          <a:bodyPr/>
          <a:lstStyle>
            <a:lvl1pPr defTabSz="438150">
              <a:defRPr sz="6000">
                <a:solidFill>
                  <a:schemeClr val="accent2"/>
                </a:solidFill>
              </a:defRPr>
            </a:lvl1pPr>
          </a:lstStyle>
          <a:p>
            <a:r>
              <a:t>In this YouTube video I learned:</a:t>
            </a:r>
          </a:p>
        </p:txBody>
      </p:sp>
      <p:sp>
        <p:nvSpPr>
          <p:cNvPr id="145" name="How to recognize when a Tornado 🌪 is coming.…"/>
          <p:cNvSpPr txBox="1">
            <a:spLocks noGrp="1"/>
          </p:cNvSpPr>
          <p:nvPr>
            <p:ph type="body" sz="quarter" idx="1"/>
          </p:nvPr>
        </p:nvSpPr>
        <p:spPr>
          <a:xfrm>
            <a:off x="431999" y="2769885"/>
            <a:ext cx="5457201" cy="618243"/>
          </a:xfrm>
          <a:prstGeom prst="rect">
            <a:avLst/>
          </a:prstGeom>
        </p:spPr>
        <p:txBody>
          <a:bodyPr/>
          <a:lstStyle/>
          <a:p>
            <a:pPr marL="382270" indent="-382270" defTabSz="502412">
              <a:spcBef>
                <a:spcPts val="3600"/>
              </a:spcBef>
              <a:defRPr sz="2752"/>
            </a:pPr>
            <a:r>
              <a:rPr dirty="0"/>
              <a:t>How to recognize when a Tornado 🌪 is coming.</a:t>
            </a:r>
          </a:p>
          <a:p>
            <a:pPr marL="382270" indent="-382270" defTabSz="502412">
              <a:spcBef>
                <a:spcPts val="3600"/>
              </a:spcBef>
              <a:defRPr sz="2752"/>
            </a:pPr>
            <a:r>
              <a:rPr dirty="0"/>
              <a:t>What to do in case of a Tornado 🌪.</a:t>
            </a:r>
          </a:p>
        </p:txBody>
      </p:sp>
      <p:pic>
        <p:nvPicPr>
          <p:cNvPr id="146" name="2FC4ABB5-E1FD-48B1-9006-84D896416973-L0-001.jpeg" descr="2FC4ABB5-E1FD-48B1-9006-84D896416973-L0-001.jpeg"/>
          <p:cNvPicPr>
            <a:picLocks noChangeAspect="1"/>
          </p:cNvPicPr>
          <p:nvPr/>
        </p:nvPicPr>
        <p:blipFill>
          <a:blip r:embed="rId2"/>
          <a:srcRect t="10644" b="13027"/>
          <a:stretch>
            <a:fillRect/>
          </a:stretch>
        </p:blipFill>
        <p:spPr>
          <a:xfrm>
            <a:off x="9016376" y="1421750"/>
            <a:ext cx="3936420" cy="2253463"/>
          </a:xfrm>
          <a:prstGeom prst="rect">
            <a:avLst/>
          </a:prstGeom>
          <a:ln w="12700">
            <a:miter lim="400000"/>
          </a:ln>
        </p:spPr>
      </p:pic>
      <p:pic>
        <p:nvPicPr>
          <p:cNvPr id="147" name="91EA17AD-5C6A-46CC-ACB6-94151F30EF6A-L0-001.jpeg" descr="91EA17AD-5C6A-46CC-ACB6-94151F30EF6A-L0-001.jpeg"/>
          <p:cNvPicPr>
            <a:picLocks noChangeAspect="1"/>
          </p:cNvPicPr>
          <p:nvPr/>
        </p:nvPicPr>
        <p:blipFill>
          <a:blip r:embed="rId3"/>
          <a:stretch>
            <a:fillRect/>
          </a:stretch>
        </p:blipFill>
        <p:spPr>
          <a:xfrm>
            <a:off x="62797" y="3975734"/>
            <a:ext cx="7319679" cy="2805670"/>
          </a:xfrm>
          <a:prstGeom prst="rect">
            <a:avLst/>
          </a:prstGeom>
          <a:ln w="12700">
            <a:miter lim="400000"/>
          </a:ln>
        </p:spPr>
      </p:pic>
      <p:pic>
        <p:nvPicPr>
          <p:cNvPr id="148" name="ECF93CCF-523D-415E-BBFC-E99CDDC8AB4A-L0-001.jpeg" descr="ECF93CCF-523D-415E-BBFC-E99CDDC8AB4A-L0-001.jpeg"/>
          <p:cNvPicPr>
            <a:picLocks noChangeAspect="1"/>
          </p:cNvPicPr>
          <p:nvPr/>
        </p:nvPicPr>
        <p:blipFill>
          <a:blip r:embed="rId4"/>
          <a:stretch>
            <a:fillRect/>
          </a:stretch>
        </p:blipFill>
        <p:spPr>
          <a:xfrm>
            <a:off x="-11164" y="6763614"/>
            <a:ext cx="7467601" cy="2832101"/>
          </a:xfrm>
          <a:prstGeom prst="rect">
            <a:avLst/>
          </a:prstGeom>
          <a:ln w="12700">
            <a:miter lim="400000"/>
          </a:ln>
        </p:spPr>
      </p:pic>
      <mc:AlternateContent xmlns:mc="http://schemas.openxmlformats.org/markup-compatibility/2006" xmlns:p14="http://schemas.microsoft.com/office/powerpoint/2010/main">
        <mc:Choice Requires="p14">
          <p:contentPart p14:bwMode="auto" r:id="rId5">
            <p14:nvContentPartPr>
              <p14:cNvPr id="2" name="Ink 1">
                <a:extLst>
                  <a:ext uri="{FF2B5EF4-FFF2-40B4-BE49-F238E27FC236}">
                    <a16:creationId xmlns:a16="http://schemas.microsoft.com/office/drawing/2014/main" id="{CFDB5A2C-9EE9-244B-967C-16DE4E4691FE}"/>
                  </a:ext>
                </a:extLst>
              </p14:cNvPr>
              <p14:cNvContentPartPr/>
              <p14:nvPr/>
            </p14:nvContentPartPr>
            <p14:xfrm>
              <a:off x="3777021" y="2905516"/>
              <a:ext cx="66240" cy="330120"/>
            </p14:xfrm>
          </p:contentPart>
        </mc:Choice>
        <mc:Fallback xmlns="">
          <p:pic>
            <p:nvPicPr>
              <p:cNvPr id="2" name="Ink 1">
                <a:extLst>
                  <a:ext uri="{FF2B5EF4-FFF2-40B4-BE49-F238E27FC236}">
                    <a16:creationId xmlns:a16="http://schemas.microsoft.com/office/drawing/2014/main" id="{CFDB5A2C-9EE9-244B-967C-16DE4E4691FE}"/>
                  </a:ext>
                </a:extLst>
              </p:cNvPr>
              <p:cNvPicPr/>
              <p:nvPr/>
            </p:nvPicPr>
            <p:blipFill>
              <a:blip r:embed="rId6"/>
              <a:stretch>
                <a:fillRect/>
              </a:stretch>
            </p:blipFill>
            <p:spPr>
              <a:xfrm>
                <a:off x="3723021" y="2797876"/>
                <a:ext cx="173880" cy="545760"/>
              </a:xfrm>
              <a:prstGeom prst="rect">
                <a:avLst/>
              </a:prstGeom>
            </p:spPr>
          </p:pic>
        </mc:Fallback>
      </mc:AlternateContent>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North Korean March of suffering"/>
          <p:cNvSpPr txBox="1">
            <a:spLocks noGrp="1"/>
          </p:cNvSpPr>
          <p:nvPr>
            <p:ph type="ctrTitle"/>
          </p:nvPr>
        </p:nvSpPr>
        <p:spPr>
          <a:xfrm>
            <a:off x="1270000" y="-600418"/>
            <a:ext cx="10464800" cy="3302001"/>
          </a:xfrm>
          <a:prstGeom prst="rect">
            <a:avLst/>
          </a:prstGeom>
        </p:spPr>
        <p:txBody>
          <a:bodyPr/>
          <a:lstStyle>
            <a:lvl1pPr>
              <a:defRPr sz="5900"/>
            </a:lvl1pPr>
          </a:lstStyle>
          <a:p>
            <a:r>
              <a:t>North Korean March of suffering </a:t>
            </a:r>
          </a:p>
        </p:txBody>
      </p:sp>
      <p:sp>
        <p:nvSpPr>
          <p:cNvPr id="151" name="Deaths: around 3.500.000"/>
          <p:cNvSpPr txBox="1">
            <a:spLocks noGrp="1"/>
          </p:cNvSpPr>
          <p:nvPr>
            <p:ph type="subTitle" sz="quarter" idx="1"/>
          </p:nvPr>
        </p:nvSpPr>
        <p:spPr>
          <a:xfrm>
            <a:off x="1377335" y="2987187"/>
            <a:ext cx="10464801" cy="1130301"/>
          </a:xfrm>
          <a:prstGeom prst="rect">
            <a:avLst/>
          </a:prstGeom>
        </p:spPr>
        <p:txBody>
          <a:bodyPr/>
          <a:lstStyle>
            <a:lvl1pPr defTabSz="537463">
              <a:defRPr sz="3404"/>
            </a:lvl1pPr>
          </a:lstStyle>
          <a:p>
            <a:r>
              <a:t>Deaths: around 3.500.000</a:t>
            </a:r>
          </a:p>
        </p:txBody>
      </p:sp>
      <p:sp>
        <p:nvSpPr>
          <p:cNvPr id="152" name="Location: North Korea"/>
          <p:cNvSpPr txBox="1"/>
          <p:nvPr/>
        </p:nvSpPr>
        <p:spPr>
          <a:xfrm>
            <a:off x="4508664" y="4102389"/>
            <a:ext cx="4202144" cy="5354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900"/>
            </a:lvl1pPr>
          </a:lstStyle>
          <a:p>
            <a:r>
              <a:t>Location: North Korea</a:t>
            </a:r>
          </a:p>
        </p:txBody>
      </p:sp>
      <p:sp>
        <p:nvSpPr>
          <p:cNvPr id="153" name="It was a period of mass starvation together with economic crisis."/>
          <p:cNvSpPr txBox="1"/>
          <p:nvPr/>
        </p:nvSpPr>
        <p:spPr>
          <a:xfrm>
            <a:off x="5146611" y="5791245"/>
            <a:ext cx="1975561" cy="2405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100"/>
            </a:lvl1pPr>
          </a:lstStyle>
          <a:p>
            <a:r>
              <a:t>It was a period of mass starvation together with economic crisis.</a:t>
            </a:r>
          </a:p>
        </p:txBody>
      </p:sp>
      <p:sp>
        <p:nvSpPr>
          <p:cNvPr id="154" name="Period: from 1994 to 1998"/>
          <p:cNvSpPr txBox="1"/>
          <p:nvPr/>
        </p:nvSpPr>
        <p:spPr>
          <a:xfrm>
            <a:off x="4228325" y="5107680"/>
            <a:ext cx="3812134" cy="4610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Period: from 1994 to 1998</a:t>
            </a:r>
          </a:p>
        </p:txBody>
      </p:sp>
      <p:sp>
        <p:nvSpPr>
          <p:cNvPr id="155" name="Consequences: starvation or hunger related to  illness and economic breakdown."/>
          <p:cNvSpPr txBox="1"/>
          <p:nvPr/>
        </p:nvSpPr>
        <p:spPr>
          <a:xfrm>
            <a:off x="8246802" y="5381557"/>
            <a:ext cx="2752003" cy="23025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r>
              <a:t>Consequences: starvation or hunger related to  illness and economic breakdown.</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Great Bengal famine"/>
          <p:cNvSpPr txBox="1">
            <a:spLocks noGrp="1"/>
          </p:cNvSpPr>
          <p:nvPr>
            <p:ph type="title"/>
          </p:nvPr>
        </p:nvSpPr>
        <p:spPr>
          <a:prstGeom prst="rect">
            <a:avLst/>
          </a:prstGeom>
        </p:spPr>
        <p:txBody>
          <a:bodyPr/>
          <a:lstStyle/>
          <a:p>
            <a:r>
              <a:t>Great Bengal famine </a:t>
            </a:r>
          </a:p>
        </p:txBody>
      </p:sp>
      <p:sp>
        <p:nvSpPr>
          <p:cNvPr id="158" name="Period: from 1769 to 1773…"/>
          <p:cNvSpPr txBox="1">
            <a:spLocks noGrp="1"/>
          </p:cNvSpPr>
          <p:nvPr>
            <p:ph type="body" idx="1"/>
          </p:nvPr>
        </p:nvSpPr>
        <p:spPr>
          <a:prstGeom prst="rect">
            <a:avLst/>
          </a:prstGeom>
        </p:spPr>
        <p:txBody>
          <a:bodyPr/>
          <a:lstStyle/>
          <a:p>
            <a:pPr marL="355600" indent="-355600" defTabSz="467359">
              <a:spcBef>
                <a:spcPts val="3300"/>
              </a:spcBef>
              <a:defRPr sz="2560"/>
            </a:pPr>
            <a:r>
              <a:t>Period: from 1769 to 1773</a:t>
            </a:r>
          </a:p>
          <a:p>
            <a:pPr marL="355600" indent="-355600" defTabSz="467359">
              <a:spcBef>
                <a:spcPts val="3300"/>
              </a:spcBef>
              <a:defRPr sz="2560"/>
            </a:pPr>
            <a:r>
              <a:t>Location: Bengal</a:t>
            </a:r>
          </a:p>
          <a:p>
            <a:pPr marL="355600" indent="-355600" defTabSz="467359">
              <a:spcBef>
                <a:spcPts val="3300"/>
              </a:spcBef>
              <a:defRPr sz="2560"/>
            </a:pPr>
            <a:r>
              <a:t>Country: India</a:t>
            </a:r>
          </a:p>
          <a:p>
            <a:pPr marL="355600" indent="-355600" defTabSz="467359">
              <a:spcBef>
                <a:spcPts val="3300"/>
              </a:spcBef>
              <a:defRPr sz="2560"/>
            </a:pPr>
            <a:r>
              <a:t>Deaths:10 million</a:t>
            </a:r>
          </a:p>
          <a:p>
            <a:pPr marL="355600" indent="-355600" defTabSz="467359">
              <a:spcBef>
                <a:spcPts val="3300"/>
              </a:spcBef>
              <a:defRPr sz="2560"/>
            </a:pPr>
            <a:r>
              <a:t>Cause: destruction of food crops.</a:t>
            </a:r>
          </a:p>
          <a:p>
            <a:pPr marL="355600" indent="-355600" defTabSz="467359">
              <a:spcBef>
                <a:spcPts val="3300"/>
              </a:spcBef>
              <a:defRPr sz="2560"/>
            </a:pPr>
            <a:r>
              <a:t>Consequences: economic breakdown and deaths.</a:t>
            </a:r>
          </a:p>
          <a:p>
            <a:pPr marL="355600" indent="-355600" defTabSz="467359">
              <a:spcBef>
                <a:spcPts val="3300"/>
              </a:spcBef>
              <a:defRPr sz="2560"/>
            </a:pPr>
            <a:r>
              <a:t>10 million people died of famine because the crops were destroyed.</a:t>
            </a:r>
          </a:p>
          <a:p>
            <a:pPr marL="355600" indent="-355600" defTabSz="467359">
              <a:spcBef>
                <a:spcPts val="3300"/>
              </a:spcBef>
              <a:defRPr sz="2560"/>
            </a:pPr>
            <a:r>
              <a:t>Famine-starvation.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entral China flood"/>
          <p:cNvSpPr txBox="1">
            <a:spLocks noGrp="1"/>
          </p:cNvSpPr>
          <p:nvPr>
            <p:ph type="title"/>
          </p:nvPr>
        </p:nvSpPr>
        <p:spPr>
          <a:prstGeom prst="rect">
            <a:avLst/>
          </a:prstGeom>
        </p:spPr>
        <p:txBody>
          <a:bodyPr/>
          <a:lstStyle>
            <a:lvl1pPr defTabSz="484886">
              <a:defRPr sz="6640"/>
            </a:lvl1pPr>
          </a:lstStyle>
          <a:p>
            <a:r>
              <a:t>Central China flood</a:t>
            </a:r>
          </a:p>
        </p:txBody>
      </p:sp>
      <p:sp>
        <p:nvSpPr>
          <p:cNvPr id="161" name="Year:1931…"/>
          <p:cNvSpPr txBox="1">
            <a:spLocks noGrp="1"/>
          </p:cNvSpPr>
          <p:nvPr>
            <p:ph type="body" idx="1"/>
          </p:nvPr>
        </p:nvSpPr>
        <p:spPr>
          <a:xfrm>
            <a:off x="952500" y="2597150"/>
            <a:ext cx="11099800" cy="6286500"/>
          </a:xfrm>
          <a:prstGeom prst="rect">
            <a:avLst/>
          </a:prstGeom>
        </p:spPr>
        <p:txBody>
          <a:bodyPr/>
          <a:lstStyle/>
          <a:p>
            <a:pPr marL="355600" indent="-355600" defTabSz="467359">
              <a:spcBef>
                <a:spcPts val="3300"/>
              </a:spcBef>
              <a:defRPr sz="2560"/>
            </a:pPr>
            <a:r>
              <a:t>Year:1931</a:t>
            </a:r>
          </a:p>
          <a:p>
            <a:pPr marL="355600" indent="-355600" defTabSz="467359">
              <a:spcBef>
                <a:spcPts val="3300"/>
              </a:spcBef>
              <a:defRPr sz="2560"/>
            </a:pPr>
            <a:r>
              <a:t>Deaths:4 million</a:t>
            </a:r>
          </a:p>
          <a:p>
            <a:pPr marL="355600" indent="-355600" defTabSz="467359">
              <a:spcBef>
                <a:spcPts val="3300"/>
              </a:spcBef>
              <a:defRPr sz="2560"/>
            </a:pPr>
            <a:r>
              <a:t>Location: Central and eastern China </a:t>
            </a:r>
          </a:p>
          <a:p>
            <a:pPr marL="355600" indent="-355600" defTabSz="467359">
              <a:spcBef>
                <a:spcPts val="3300"/>
              </a:spcBef>
              <a:defRPr sz="2560"/>
            </a:pPr>
            <a:r>
              <a:t>The flood destroyed huge amount of farmland and housing.</a:t>
            </a:r>
          </a:p>
          <a:p>
            <a:pPr marL="355600" indent="-355600" defTabSz="467359">
              <a:spcBef>
                <a:spcPts val="3300"/>
              </a:spcBef>
              <a:defRPr sz="2560"/>
            </a:pPr>
            <a:r>
              <a:t>15% of rice and wheat crops were destroyed.</a:t>
            </a:r>
          </a:p>
          <a:p>
            <a:pPr marL="355600" indent="-355600" defTabSz="467359">
              <a:spcBef>
                <a:spcPts val="3300"/>
              </a:spcBef>
              <a:defRPr sz="2560"/>
            </a:pPr>
            <a:r>
              <a:t>The Yellow,Yangtze,and Huai rivers of China flooded and almost inundated all of central China.</a:t>
            </a:r>
          </a:p>
          <a:p>
            <a:pPr marL="355600" indent="-355600" defTabSz="467359">
              <a:spcBef>
                <a:spcPts val="3300"/>
              </a:spcBef>
              <a:defRPr sz="2560"/>
            </a:pPr>
            <a:r>
              <a:t>For protection the government has to build as many waterproof barriers as possible.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Egypt/Syria Earthquake"/>
          <p:cNvSpPr txBox="1">
            <a:spLocks noGrp="1"/>
          </p:cNvSpPr>
          <p:nvPr>
            <p:ph type="title"/>
          </p:nvPr>
        </p:nvSpPr>
        <p:spPr>
          <a:prstGeom prst="rect">
            <a:avLst/>
          </a:prstGeom>
        </p:spPr>
        <p:txBody>
          <a:bodyPr/>
          <a:lstStyle>
            <a:lvl1pPr defTabSz="484886">
              <a:defRPr sz="6640"/>
            </a:lvl1pPr>
          </a:lstStyle>
          <a:p>
            <a:r>
              <a:t>Egypt/Syria Earthquake </a:t>
            </a:r>
          </a:p>
        </p:txBody>
      </p:sp>
      <p:sp>
        <p:nvSpPr>
          <p:cNvPr id="164" name="Start date:May 20,1202.…"/>
          <p:cNvSpPr txBox="1">
            <a:spLocks noGrp="1"/>
          </p:cNvSpPr>
          <p:nvPr>
            <p:ph type="body" idx="1"/>
          </p:nvPr>
        </p:nvSpPr>
        <p:spPr>
          <a:prstGeom prst="rect">
            <a:avLst/>
          </a:prstGeom>
        </p:spPr>
        <p:txBody>
          <a:bodyPr/>
          <a:lstStyle/>
          <a:p>
            <a:r>
              <a:t>Start date:May 20,1202.</a:t>
            </a:r>
          </a:p>
          <a:p>
            <a:r>
              <a:t>Deaths:1.1 million people.</a:t>
            </a:r>
          </a:p>
          <a:p>
            <a:r>
              <a:t>Areas affected: Ayyubid Sultanate, Kingdom of Jerusalem.</a:t>
            </a:r>
          </a:p>
          <a:p>
            <a:r>
              <a:t>Cause:The earthquake resulted from movement of the Dead Sea.</a:t>
            </a:r>
          </a:p>
          <a:p>
            <a:r>
              <a:t>To protect yourself from an earthquake you need to hide in a underground shelter or under a strong table.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oronavirus (Covid-19)"/>
          <p:cNvSpPr txBox="1">
            <a:spLocks noGrp="1"/>
          </p:cNvSpPr>
          <p:nvPr>
            <p:ph type="title"/>
          </p:nvPr>
        </p:nvSpPr>
        <p:spPr>
          <a:prstGeom prst="rect">
            <a:avLst/>
          </a:prstGeom>
        </p:spPr>
        <p:txBody>
          <a:bodyPr/>
          <a:lstStyle/>
          <a:p>
            <a:r>
              <a:t>Coronavirus (Covid-19)</a:t>
            </a:r>
          </a:p>
        </p:txBody>
      </p:sp>
      <p:sp>
        <p:nvSpPr>
          <p:cNvPr id="167" name="If you start to get the symptoms of the Coronavirus (Covid-19) make sure you go to the hospital 🏥. Don’t leave the house except to get medical care!…"/>
          <p:cNvSpPr txBox="1">
            <a:spLocks noGrp="1"/>
          </p:cNvSpPr>
          <p:nvPr>
            <p:ph type="body" idx="1"/>
          </p:nvPr>
        </p:nvSpPr>
        <p:spPr>
          <a:prstGeom prst="rect">
            <a:avLst/>
          </a:prstGeom>
        </p:spPr>
        <p:txBody>
          <a:bodyPr/>
          <a:lstStyle/>
          <a:p>
            <a:r>
              <a:t>If you start to get the symptoms of the Coronavirus (Covid-19) make sure you go to the hospital 🏥. Don’t leave the house except to get medical care!</a:t>
            </a:r>
          </a:p>
          <a:p>
            <a:r>
              <a:t>If you don’t have the Coronavirus (Covid-19) then stay home 🏠 and avoid big crowds.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 name="27B05485-1214-4A8A-82F4-7B22028909F2-L0-001.jpeg" descr="27B05485-1214-4A8A-82F4-7B22028909F2-L0-001.jpeg"/>
          <p:cNvPicPr>
            <a:picLocks noChangeAspect="1"/>
          </p:cNvPicPr>
          <p:nvPr/>
        </p:nvPicPr>
        <p:blipFill>
          <a:blip r:embed="rId2"/>
          <a:stretch>
            <a:fillRect/>
          </a:stretch>
        </p:blipFill>
        <p:spPr>
          <a:xfrm>
            <a:off x="8105718" y="6999946"/>
            <a:ext cx="4530322" cy="2544811"/>
          </a:xfrm>
          <a:prstGeom prst="rect">
            <a:avLst/>
          </a:prstGeom>
          <a:ln w="12700">
            <a:miter lim="400000"/>
          </a:ln>
        </p:spPr>
      </p:pic>
      <p:pic>
        <p:nvPicPr>
          <p:cNvPr id="170" name="FD466687-7A9A-410E-B665-C3AFFBDE44A0-L0-001.jpeg" descr="FD466687-7A9A-410E-B665-C3AFFBDE44A0-L0-001.jpeg"/>
          <p:cNvPicPr>
            <a:picLocks noChangeAspect="1"/>
          </p:cNvPicPr>
          <p:nvPr/>
        </p:nvPicPr>
        <p:blipFill>
          <a:blip r:embed="rId3"/>
          <a:stretch>
            <a:fillRect/>
          </a:stretch>
        </p:blipFill>
        <p:spPr>
          <a:xfrm>
            <a:off x="84680" y="112309"/>
            <a:ext cx="3853891" cy="2890419"/>
          </a:xfrm>
          <a:prstGeom prst="rect">
            <a:avLst/>
          </a:prstGeom>
          <a:ln w="12700">
            <a:miter lim="400000"/>
          </a:ln>
        </p:spPr>
      </p:pic>
      <p:pic>
        <p:nvPicPr>
          <p:cNvPr id="171" name="76636B26-1210-4667-A3A8-40D1BDB998F7-L0-001.jpeg" descr="76636B26-1210-4667-A3A8-40D1BDB998F7-L0-001.jpeg"/>
          <p:cNvPicPr>
            <a:picLocks noChangeAspect="1"/>
          </p:cNvPicPr>
          <p:nvPr/>
        </p:nvPicPr>
        <p:blipFill>
          <a:blip r:embed="rId4"/>
          <a:stretch>
            <a:fillRect/>
          </a:stretch>
        </p:blipFill>
        <p:spPr>
          <a:xfrm>
            <a:off x="9239727" y="206312"/>
            <a:ext cx="3822834" cy="2150345"/>
          </a:xfrm>
          <a:prstGeom prst="rect">
            <a:avLst/>
          </a:prstGeom>
          <a:ln w="12700">
            <a:miter lim="400000"/>
          </a:ln>
        </p:spPr>
      </p:pic>
      <p:pic>
        <p:nvPicPr>
          <p:cNvPr id="172" name="EAAABB96-35AC-4125-AC70-4C7F581E7296-L0-001.jpeg" descr="EAAABB96-35AC-4125-AC70-4C7F581E7296-L0-001.jpeg"/>
          <p:cNvPicPr>
            <a:picLocks noChangeAspect="1"/>
          </p:cNvPicPr>
          <p:nvPr/>
        </p:nvPicPr>
        <p:blipFill>
          <a:blip r:embed="rId5"/>
          <a:stretch>
            <a:fillRect/>
          </a:stretch>
        </p:blipFill>
        <p:spPr>
          <a:xfrm>
            <a:off x="4356605" y="2783893"/>
            <a:ext cx="4618424" cy="2599415"/>
          </a:xfrm>
          <a:prstGeom prst="rect">
            <a:avLst/>
          </a:prstGeom>
          <a:ln w="12700">
            <a:miter lim="400000"/>
          </a:ln>
        </p:spPr>
      </p:pic>
      <p:pic>
        <p:nvPicPr>
          <p:cNvPr id="173" name="2412A40A-38AF-4062-A0DF-98FB7F26EECC-L0-001.jpeg" descr="2412A40A-38AF-4062-A0DF-98FB7F26EECC-L0-001.jpeg"/>
          <p:cNvPicPr>
            <a:picLocks noChangeAspect="1"/>
          </p:cNvPicPr>
          <p:nvPr/>
        </p:nvPicPr>
        <p:blipFill>
          <a:blip r:embed="rId6"/>
          <a:stretch>
            <a:fillRect/>
          </a:stretch>
        </p:blipFill>
        <p:spPr>
          <a:xfrm>
            <a:off x="94689" y="6452099"/>
            <a:ext cx="5709250" cy="3213493"/>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Earthquakes"/>
          <p:cNvSpPr txBox="1">
            <a:spLocks noGrp="1"/>
          </p:cNvSpPr>
          <p:nvPr>
            <p:ph type="title"/>
          </p:nvPr>
        </p:nvSpPr>
        <p:spPr>
          <a:prstGeom prst="rect">
            <a:avLst/>
          </a:prstGeom>
        </p:spPr>
        <p:txBody>
          <a:bodyPr/>
          <a:lstStyle/>
          <a:p>
            <a:r>
              <a:t>Earthquakes </a:t>
            </a:r>
          </a:p>
        </p:txBody>
      </p:sp>
      <p:sp>
        <p:nvSpPr>
          <p:cNvPr id="176" name="Earthquakes are usually caused when a rock underground suddenly breaks.…"/>
          <p:cNvSpPr txBox="1">
            <a:spLocks noGrp="1"/>
          </p:cNvSpPr>
          <p:nvPr>
            <p:ph type="body" idx="1"/>
          </p:nvPr>
        </p:nvSpPr>
        <p:spPr>
          <a:prstGeom prst="rect">
            <a:avLst/>
          </a:prstGeom>
        </p:spPr>
        <p:txBody>
          <a:bodyPr/>
          <a:lstStyle/>
          <a:p>
            <a:r>
              <a:t>Earthquakes are usually caused when a rock underground suddenly breaks.</a:t>
            </a:r>
          </a:p>
          <a:p>
            <a:r>
              <a:t>Earthquakes are short (about 10 to 30 seconds) but while they last they can be very strong and the ground will shake!</a:t>
            </a:r>
          </a:p>
          <a:p>
            <a:r>
              <a:t>The main cause of earthquakes are Volcano Eruptions!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Floods"/>
          <p:cNvSpPr txBox="1">
            <a:spLocks noGrp="1"/>
          </p:cNvSpPr>
          <p:nvPr>
            <p:ph type="title"/>
          </p:nvPr>
        </p:nvSpPr>
        <p:spPr>
          <a:prstGeom prst="rect">
            <a:avLst/>
          </a:prstGeom>
        </p:spPr>
        <p:txBody>
          <a:bodyPr/>
          <a:lstStyle/>
          <a:p>
            <a:r>
              <a:t>Floods </a:t>
            </a:r>
          </a:p>
        </p:txBody>
      </p:sp>
      <p:sp>
        <p:nvSpPr>
          <p:cNvPr id="179" name="Here are five most common causes of flooding,both natural and human:…"/>
          <p:cNvSpPr txBox="1">
            <a:spLocks noGrp="1"/>
          </p:cNvSpPr>
          <p:nvPr>
            <p:ph type="body" idx="1"/>
          </p:nvPr>
        </p:nvSpPr>
        <p:spPr>
          <a:prstGeom prst="rect">
            <a:avLst/>
          </a:prstGeom>
        </p:spPr>
        <p:txBody>
          <a:bodyPr/>
          <a:lstStyle/>
          <a:p>
            <a:r>
              <a:t>Here are five most common causes of flooding,both natural and human:</a:t>
            </a:r>
          </a:p>
          <a:p>
            <a:r>
              <a:t>1. The simplest explanation for flooding is heavy rain.</a:t>
            </a:r>
          </a:p>
          <a:p>
            <a:r>
              <a:t>2. Overflowing Rivers.</a:t>
            </a:r>
          </a:p>
          <a:p>
            <a:r>
              <a:t>3. Broken Dams.</a:t>
            </a:r>
          </a:p>
          <a:p>
            <a:r>
              <a:t>4. Storms and Tsunamis.</a:t>
            </a:r>
          </a:p>
          <a:p>
            <a:r>
              <a:t>5. Melting snow and ice.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21" name="In this presentation you will learn about some of the biggest and most dangerous natural disasters and also about effects on the environment and animals."/>
          <p:cNvSpPr txBox="1">
            <a:spLocks noGrp="1"/>
          </p:cNvSpPr>
          <p:nvPr>
            <p:ph type="title"/>
          </p:nvPr>
        </p:nvSpPr>
        <p:spPr>
          <a:prstGeom prst="rect">
            <a:avLst/>
          </a:prstGeom>
        </p:spPr>
        <p:txBody>
          <a:bodyPr/>
          <a:lstStyle>
            <a:lvl1pPr defTabSz="309625">
              <a:defRPr sz="4240"/>
            </a:lvl1pPr>
          </a:lstStyle>
          <a:p>
            <a:r>
              <a:t>In this presentation you will learn about some of the biggest and most dangerous natural disasters and also about effects on the environment and animals.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sunami 🌊"/>
          <p:cNvSpPr txBox="1">
            <a:spLocks noGrp="1"/>
          </p:cNvSpPr>
          <p:nvPr>
            <p:ph type="title"/>
          </p:nvPr>
        </p:nvSpPr>
        <p:spPr>
          <a:prstGeom prst="rect">
            <a:avLst/>
          </a:prstGeom>
        </p:spPr>
        <p:txBody>
          <a:bodyPr/>
          <a:lstStyle/>
          <a:p>
            <a:r>
              <a:t>Tsunami 🌊 </a:t>
            </a:r>
          </a:p>
        </p:txBody>
      </p:sp>
      <p:sp>
        <p:nvSpPr>
          <p:cNvPr id="182" name="Tsunamis are actually giant waves 🌊 caused by sudden movements of the ocean due to earthquakes.…"/>
          <p:cNvSpPr txBox="1">
            <a:spLocks noGrp="1"/>
          </p:cNvSpPr>
          <p:nvPr>
            <p:ph type="body" idx="1"/>
          </p:nvPr>
        </p:nvSpPr>
        <p:spPr>
          <a:prstGeom prst="rect">
            <a:avLst/>
          </a:prstGeom>
        </p:spPr>
        <p:txBody>
          <a:bodyPr/>
          <a:lstStyle/>
          <a:p>
            <a:pPr marL="555625" indent="-555625">
              <a:defRPr sz="4000"/>
            </a:pPr>
            <a:r>
              <a:t>Tsunamis are actually giant waves 🌊 caused by sudden movements of the ocean due to earthquakes.</a:t>
            </a:r>
          </a:p>
          <a:p>
            <a:pPr marL="555625" indent="-555625">
              <a:defRPr sz="4000"/>
            </a:pPr>
            <a:r>
              <a:t>This sudden motion could be an earthquake, a powerful volcanic eruption 🌋, or underwater landslide.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Volcanic eruptions 🌋"/>
          <p:cNvSpPr txBox="1">
            <a:spLocks noGrp="1"/>
          </p:cNvSpPr>
          <p:nvPr>
            <p:ph type="title"/>
          </p:nvPr>
        </p:nvSpPr>
        <p:spPr>
          <a:prstGeom prst="rect">
            <a:avLst/>
          </a:prstGeom>
        </p:spPr>
        <p:txBody>
          <a:bodyPr/>
          <a:lstStyle/>
          <a:p>
            <a:r>
              <a:t>Volcanic eruptions 🌋</a:t>
            </a:r>
          </a:p>
        </p:txBody>
      </p:sp>
      <p:sp>
        <p:nvSpPr>
          <p:cNvPr id="185" name="Volcanos 🌋 erupt when a molten rock called magma rises to the surface.…"/>
          <p:cNvSpPr txBox="1">
            <a:spLocks noGrp="1"/>
          </p:cNvSpPr>
          <p:nvPr>
            <p:ph type="body" idx="1"/>
          </p:nvPr>
        </p:nvSpPr>
        <p:spPr>
          <a:prstGeom prst="rect">
            <a:avLst/>
          </a:prstGeom>
        </p:spPr>
        <p:txBody>
          <a:bodyPr/>
          <a:lstStyle/>
          <a:p>
            <a:pPr marL="527843" indent="-527843">
              <a:defRPr sz="3800"/>
            </a:pPr>
            <a:r>
              <a:t>Volcanos 🌋 erupt when a molten rock called magma rises to the surface.</a:t>
            </a:r>
          </a:p>
          <a:p>
            <a:pPr marL="527843" indent="-527843">
              <a:defRPr sz="3800"/>
            </a:pPr>
            <a:r>
              <a:t>Magma is formed when the Earths mantle melts (omotač jezgra).</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ornados 🌪"/>
          <p:cNvSpPr txBox="1">
            <a:spLocks noGrp="1"/>
          </p:cNvSpPr>
          <p:nvPr>
            <p:ph type="title"/>
          </p:nvPr>
        </p:nvSpPr>
        <p:spPr>
          <a:prstGeom prst="rect">
            <a:avLst/>
          </a:prstGeom>
        </p:spPr>
        <p:txBody>
          <a:bodyPr/>
          <a:lstStyle/>
          <a:p>
            <a:r>
              <a:t>Tornados 🌪 </a:t>
            </a:r>
          </a:p>
        </p:txBody>
      </p:sp>
      <p:sp>
        <p:nvSpPr>
          <p:cNvPr id="188" name="Most tornadoes 🌪 form from thunderstorms.…"/>
          <p:cNvSpPr txBox="1">
            <a:spLocks noGrp="1"/>
          </p:cNvSpPr>
          <p:nvPr>
            <p:ph type="body" idx="1"/>
          </p:nvPr>
        </p:nvSpPr>
        <p:spPr>
          <a:prstGeom prst="rect">
            <a:avLst/>
          </a:prstGeom>
        </p:spPr>
        <p:txBody>
          <a:bodyPr/>
          <a:lstStyle/>
          <a:p>
            <a:pPr marL="611187" indent="-611187">
              <a:defRPr sz="4400"/>
            </a:pPr>
            <a:r>
              <a:t>Most tornadoes 🌪 form from thunderstorms.</a:t>
            </a:r>
          </a:p>
          <a:p>
            <a:pPr marL="611187" indent="-611187">
              <a:defRPr sz="4400"/>
            </a:pPr>
            <a:r>
              <a:t>When warm and cool air masses meet a tornado 🌪 forms.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rctic ice 🧊 melting"/>
          <p:cNvSpPr txBox="1">
            <a:spLocks noGrp="1"/>
          </p:cNvSpPr>
          <p:nvPr>
            <p:ph type="title"/>
          </p:nvPr>
        </p:nvSpPr>
        <p:spPr>
          <a:prstGeom prst="rect">
            <a:avLst/>
          </a:prstGeom>
        </p:spPr>
        <p:txBody>
          <a:bodyPr/>
          <a:lstStyle/>
          <a:p>
            <a:r>
              <a:t>Arctic ice 🧊 melting</a:t>
            </a:r>
          </a:p>
        </p:txBody>
      </p:sp>
      <p:sp>
        <p:nvSpPr>
          <p:cNvPr id="191" name="When the polar ice 🧊 caps melt the Earth is absorbing more sunlight and getting even warmer.…"/>
          <p:cNvSpPr txBox="1">
            <a:spLocks noGrp="1"/>
          </p:cNvSpPr>
          <p:nvPr>
            <p:ph type="body" idx="1"/>
          </p:nvPr>
        </p:nvSpPr>
        <p:spPr>
          <a:xfrm>
            <a:off x="952500" y="2597150"/>
            <a:ext cx="11099800" cy="6286500"/>
          </a:xfrm>
          <a:prstGeom prst="rect">
            <a:avLst/>
          </a:prstGeom>
        </p:spPr>
        <p:txBody>
          <a:bodyPr/>
          <a:lstStyle/>
          <a:p>
            <a:pPr marL="413384" indent="-413384" defTabSz="543305">
              <a:spcBef>
                <a:spcPts val="3900"/>
              </a:spcBef>
              <a:defRPr sz="2976"/>
            </a:pPr>
            <a:r>
              <a:t>When the polar ice 🧊 caps melt the Earth is absorbing more sunlight and getting even warmer.</a:t>
            </a:r>
          </a:p>
          <a:p>
            <a:pPr marL="413384" indent="-413384" defTabSz="543305">
              <a:spcBef>
                <a:spcPts val="3900"/>
              </a:spcBef>
              <a:defRPr sz="2976"/>
            </a:pPr>
            <a:r>
              <a:t>The ice that was solid is turning to liquid and if all the ice were to melt the sea 🌊 level would rise about 70 meters.</a:t>
            </a:r>
          </a:p>
          <a:p>
            <a:pPr marL="413384" indent="-413384" defTabSz="543305">
              <a:spcBef>
                <a:spcPts val="3900"/>
              </a:spcBef>
              <a:defRPr sz="2976"/>
            </a:pPr>
            <a:r>
              <a:t>The ocean would cover all coastal cities!</a:t>
            </a:r>
          </a:p>
          <a:p>
            <a:pPr marL="413384" indent="-413384" defTabSz="543305">
              <a:spcBef>
                <a:spcPts val="3900"/>
              </a:spcBef>
              <a:defRPr sz="2976"/>
            </a:pPr>
            <a:r>
              <a:t>Warmer temperatures in the Arctic 🥶 are causing land-based ice in Greenland to melt as well!</a:t>
            </a:r>
          </a:p>
          <a:p>
            <a:pPr marL="413384" indent="-413384" defTabSz="543305">
              <a:spcBef>
                <a:spcPts val="3900"/>
              </a:spcBef>
              <a:defRPr sz="2976"/>
            </a:pPr>
            <a:r>
              <a:t>In 2019 a project proved that in 2030 the sea level will rise 30 centimeters!</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Australian bushfire 🔥"/>
          <p:cNvSpPr txBox="1">
            <a:spLocks noGrp="1"/>
          </p:cNvSpPr>
          <p:nvPr>
            <p:ph type="title"/>
          </p:nvPr>
        </p:nvSpPr>
        <p:spPr>
          <a:prstGeom prst="rect">
            <a:avLst/>
          </a:prstGeom>
        </p:spPr>
        <p:txBody>
          <a:bodyPr/>
          <a:lstStyle/>
          <a:p>
            <a:r>
              <a:t>Australian bushfire 🔥</a:t>
            </a:r>
          </a:p>
        </p:txBody>
      </p:sp>
      <p:sp>
        <p:nvSpPr>
          <p:cNvPr id="194" name="Bushfires can both be caused by human activity and naturally.…"/>
          <p:cNvSpPr txBox="1">
            <a:spLocks noGrp="1"/>
          </p:cNvSpPr>
          <p:nvPr>
            <p:ph type="body" idx="1"/>
          </p:nvPr>
        </p:nvSpPr>
        <p:spPr>
          <a:xfrm>
            <a:off x="952500" y="2597150"/>
            <a:ext cx="11099800" cy="6286500"/>
          </a:xfrm>
          <a:prstGeom prst="rect">
            <a:avLst/>
          </a:prstGeom>
        </p:spPr>
        <p:txBody>
          <a:bodyPr/>
          <a:lstStyle/>
          <a:p>
            <a:r>
              <a:t>Bushfires can both be caused by human activity and naturally.</a:t>
            </a:r>
          </a:p>
          <a:p>
            <a:r>
              <a:t>The bushfires in Australia seem to be both man-made and natural!</a:t>
            </a:r>
          </a:p>
          <a:p>
            <a:r>
              <a:t>A 2008 study found that 85% of Australia’s fires 🔥 were man-made!</a:t>
            </a:r>
          </a:p>
          <a:p>
            <a:r>
              <a:t>About 1billion animals burned during the Australian bushfires!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 name="C79F30E4-2223-46BA-AF1D-E786EB611985-L0-001.jpeg" descr="C79F30E4-2223-46BA-AF1D-E786EB611985-L0-001.jpeg"/>
          <p:cNvPicPr>
            <a:picLocks noChangeAspect="1"/>
          </p:cNvPicPr>
          <p:nvPr/>
        </p:nvPicPr>
        <p:blipFill>
          <a:blip r:embed="rId2"/>
          <a:stretch>
            <a:fillRect/>
          </a:stretch>
        </p:blipFill>
        <p:spPr>
          <a:xfrm>
            <a:off x="5627260" y="4538702"/>
            <a:ext cx="7201658" cy="5066456"/>
          </a:xfrm>
          <a:prstGeom prst="rect">
            <a:avLst/>
          </a:prstGeom>
          <a:ln w="12700">
            <a:miter lim="400000"/>
          </a:ln>
        </p:spPr>
      </p:pic>
      <p:sp>
        <p:nvSpPr>
          <p:cNvPr id="197" name="Scientist says giant…"/>
          <p:cNvSpPr txBox="1"/>
          <p:nvPr/>
        </p:nvSpPr>
        <p:spPr>
          <a:xfrm>
            <a:off x="8844650" y="68711"/>
            <a:ext cx="2840604" cy="45587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600"/>
            </a:pPr>
            <a:r>
              <a:t>Scientist says giant </a:t>
            </a:r>
          </a:p>
          <a:p>
            <a:pPr>
              <a:defRPr sz="3600"/>
            </a:pPr>
            <a:r>
              <a:t>walls and cooling tunnels</a:t>
            </a:r>
          </a:p>
          <a:p>
            <a:pPr>
              <a:defRPr sz="3600"/>
            </a:pPr>
            <a:r>
              <a:t>might save the Arctic ice.</a:t>
            </a:r>
          </a:p>
        </p:txBody>
      </p:sp>
      <p:sp>
        <p:nvSpPr>
          <p:cNvPr id="198" name="Regularly mowing the grass and raking up leaves 🍁 would prevent bushfires.…"/>
          <p:cNvSpPr txBox="1"/>
          <p:nvPr/>
        </p:nvSpPr>
        <p:spPr>
          <a:xfrm>
            <a:off x="579894" y="5065235"/>
            <a:ext cx="4650360" cy="40133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3500"/>
            </a:pPr>
            <a:r>
              <a:t>Regularly mowing the grass and raking up leaves 🍁 would prevent bushfires.</a:t>
            </a:r>
          </a:p>
          <a:p>
            <a:pPr>
              <a:defRPr sz="3500"/>
            </a:pPr>
            <a:r>
              <a:t>Houses need to have fireproof stairs and doors 🚪.</a:t>
            </a:r>
          </a:p>
        </p:txBody>
      </p:sp>
      <p:pic>
        <p:nvPicPr>
          <p:cNvPr id="199" name="Image" descr="Image"/>
          <p:cNvPicPr>
            <a:picLocks noChangeAspect="1"/>
          </p:cNvPicPr>
          <p:nvPr/>
        </p:nvPicPr>
        <p:blipFill>
          <a:blip r:embed="rId3"/>
          <a:stretch>
            <a:fillRect/>
          </a:stretch>
        </p:blipFill>
        <p:spPr>
          <a:xfrm>
            <a:off x="195779" y="196970"/>
            <a:ext cx="6386112" cy="4302224"/>
          </a:xfrm>
          <a:prstGeom prst="rect">
            <a:avLst/>
          </a:prstGeom>
          <a:ln w="12700">
            <a:miter lim="400000"/>
          </a:ln>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Ozone Layer"/>
          <p:cNvSpPr txBox="1">
            <a:spLocks noGrp="1"/>
          </p:cNvSpPr>
          <p:nvPr>
            <p:ph type="title"/>
          </p:nvPr>
        </p:nvSpPr>
        <p:spPr>
          <a:xfrm>
            <a:off x="952500" y="54662"/>
            <a:ext cx="11099800" cy="1415317"/>
          </a:xfrm>
          <a:prstGeom prst="rect">
            <a:avLst/>
          </a:prstGeom>
        </p:spPr>
        <p:txBody>
          <a:bodyPr/>
          <a:lstStyle/>
          <a:p>
            <a:r>
              <a:t>Ozone Layer</a:t>
            </a:r>
          </a:p>
        </p:txBody>
      </p:sp>
      <p:sp>
        <p:nvSpPr>
          <p:cNvPr id="202" name="Ozone is a gas in the atmosphere that protects us and everything else on the planet. It also protects us from the harmful ultraviolet rays from the sun ☀️!…"/>
          <p:cNvSpPr txBox="1">
            <a:spLocks noGrp="1"/>
          </p:cNvSpPr>
          <p:nvPr>
            <p:ph type="body" idx="1"/>
          </p:nvPr>
        </p:nvSpPr>
        <p:spPr>
          <a:xfrm>
            <a:off x="1317309" y="1559589"/>
            <a:ext cx="10370182" cy="7425891"/>
          </a:xfrm>
          <a:prstGeom prst="rect">
            <a:avLst/>
          </a:prstGeom>
        </p:spPr>
        <p:txBody>
          <a:bodyPr/>
          <a:lstStyle/>
          <a:p>
            <a:pPr marL="366712" indent="-366712" defTabSz="233679">
              <a:spcBef>
                <a:spcPts val="1600"/>
              </a:spcBef>
              <a:defRPr sz="2640"/>
            </a:pPr>
            <a:r>
              <a:t>Ozone is a gas in the atmosphere that protects us and everything else on the planet. It also protects us from the harmful ultraviolet rays from the sun ☀️!</a:t>
            </a:r>
          </a:p>
          <a:p>
            <a:pPr marL="366712" indent="-366712" defTabSz="233679">
              <a:spcBef>
                <a:spcPts val="1600"/>
              </a:spcBef>
              <a:defRPr sz="2640"/>
            </a:pPr>
            <a:r>
              <a:t>Avoid using gasses dangerous to the ozone layer!</a:t>
            </a:r>
          </a:p>
          <a:p>
            <a:pPr marL="366712" indent="-366712" defTabSz="233679">
              <a:spcBef>
                <a:spcPts val="1600"/>
              </a:spcBef>
              <a:defRPr sz="2640"/>
            </a:pPr>
            <a:r>
              <a:t>Minimize the use of cars 🚗!</a:t>
            </a:r>
          </a:p>
          <a:p>
            <a:pPr marL="366712" indent="-366712" defTabSz="233679">
              <a:spcBef>
                <a:spcPts val="1600"/>
              </a:spcBef>
              <a:defRPr sz="2640"/>
            </a:pPr>
            <a:r>
              <a:t>Do NOT use chemicals that are harmful to the environment!</a:t>
            </a:r>
          </a:p>
          <a:p>
            <a:pPr marL="366712" indent="-366712" defTabSz="233679">
              <a:spcBef>
                <a:spcPts val="1600"/>
              </a:spcBef>
              <a:defRPr sz="2640"/>
            </a:pPr>
            <a:r>
              <a:t>The ozone layer is 3 millimeters thick.</a:t>
            </a:r>
          </a:p>
          <a:p>
            <a:pPr marL="366712" indent="-366712" defTabSz="233679">
              <a:spcBef>
                <a:spcPts val="1600"/>
              </a:spcBef>
              <a:defRPr sz="2640"/>
            </a:pPr>
            <a:r>
              <a:t>In about five to seven years the ozone layer may be ruined!!!</a:t>
            </a:r>
          </a:p>
          <a:p>
            <a:pPr marL="366712" indent="-366712" defTabSz="233679">
              <a:spcBef>
                <a:spcPts val="1600"/>
              </a:spcBef>
              <a:defRPr sz="2640"/>
            </a:pPr>
            <a:r>
              <a:t>If we don’t STOP 🛑 using chemicals the ozone layer will be ruined and without it people and animals will die.</a:t>
            </a:r>
          </a:p>
          <a:p>
            <a:pPr marL="366712" indent="-366712" defTabSz="233679">
              <a:spcBef>
                <a:spcPts val="1600"/>
              </a:spcBef>
              <a:defRPr sz="2640"/>
            </a:pPr>
            <a:r>
              <a:t>The factory’s we buy products from produce a lot of smoke 💨. We breathe: nitrogen,oxygen,carbon dioxide... but we mostly breathe polluted air from: factories and cars...which is not good for us or the ozone layer!!!</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Humans and animals"/>
          <p:cNvSpPr txBox="1">
            <a:spLocks noGrp="1"/>
          </p:cNvSpPr>
          <p:nvPr>
            <p:ph type="title"/>
          </p:nvPr>
        </p:nvSpPr>
        <p:spPr>
          <a:prstGeom prst="rect">
            <a:avLst/>
          </a:prstGeom>
        </p:spPr>
        <p:txBody>
          <a:bodyPr/>
          <a:lstStyle/>
          <a:p>
            <a:r>
              <a:t>Humans and animals </a:t>
            </a:r>
          </a:p>
        </p:txBody>
      </p:sp>
      <p:sp>
        <p:nvSpPr>
          <p:cNvPr id="205" name="Humans and animals both need the sun and the ozone layer. Without the ozone layer the ultraviolet rays would burn us because they are very very hot 🥵. Without the sun we would freeze 🥶 to death within 7 to 8 minutes!"/>
          <p:cNvSpPr txBox="1">
            <a:spLocks noGrp="1"/>
          </p:cNvSpPr>
          <p:nvPr>
            <p:ph type="body" idx="1"/>
          </p:nvPr>
        </p:nvSpPr>
        <p:spPr>
          <a:prstGeom prst="rect">
            <a:avLst/>
          </a:prstGeom>
        </p:spPr>
        <p:txBody>
          <a:bodyPr/>
          <a:lstStyle/>
          <a:p>
            <a:r>
              <a:t>Humans and animals both need the sun and the ozone layer. Without the ozone layer the ultraviolet rays would burn us because they are very very hot 🥵. Without the sun we would freeze 🥶 to death within 7 to 8 minutes!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Facts about animals and natural disasters"/>
          <p:cNvSpPr txBox="1">
            <a:spLocks noGrp="1"/>
          </p:cNvSpPr>
          <p:nvPr>
            <p:ph type="title"/>
          </p:nvPr>
        </p:nvSpPr>
        <p:spPr>
          <a:prstGeom prst="rect">
            <a:avLst/>
          </a:prstGeom>
        </p:spPr>
        <p:txBody>
          <a:bodyPr/>
          <a:lstStyle>
            <a:lvl1pPr defTabSz="484886">
              <a:defRPr sz="6640"/>
            </a:lvl1pPr>
          </a:lstStyle>
          <a:p>
            <a:r>
              <a:t> Facts about animals and natural disasters</a:t>
            </a:r>
          </a:p>
        </p:txBody>
      </p:sp>
      <p:sp>
        <p:nvSpPr>
          <p:cNvPr id="208" name="Although scientists disagree that animals behavior can be used to predict earthquakes and other natural disasters they all agree that it is possible that animals sense changes in the environment before humans!"/>
          <p:cNvSpPr txBox="1">
            <a:spLocks noGrp="1"/>
          </p:cNvSpPr>
          <p:nvPr>
            <p:ph type="body" idx="1"/>
          </p:nvPr>
        </p:nvSpPr>
        <p:spPr>
          <a:prstGeom prst="rect">
            <a:avLst/>
          </a:prstGeom>
        </p:spPr>
        <p:txBody>
          <a:bodyPr/>
          <a:lstStyle/>
          <a:p>
            <a:r>
              <a:t>Although scientists disagree that animals behavior can be used to predict earthquakes and other natural disasters they all agree that it is possible that animals sense changes in the environment before humans!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he effects of natural disasters on the lives of animals"/>
          <p:cNvSpPr txBox="1">
            <a:spLocks noGrp="1"/>
          </p:cNvSpPr>
          <p:nvPr>
            <p:ph type="title"/>
          </p:nvPr>
        </p:nvSpPr>
        <p:spPr>
          <a:prstGeom prst="rect">
            <a:avLst/>
          </a:prstGeom>
        </p:spPr>
        <p:txBody>
          <a:bodyPr/>
          <a:lstStyle>
            <a:lvl1pPr defTabSz="438150">
              <a:defRPr sz="6000"/>
            </a:lvl1pPr>
          </a:lstStyle>
          <a:p>
            <a:r>
              <a:t>The effects of natural disasters on the lives of animals</a:t>
            </a:r>
          </a:p>
        </p:txBody>
      </p:sp>
      <p:sp>
        <p:nvSpPr>
          <p:cNvPr id="211" name="Natural disasters have many consequences and devastating effect not only on people in the area but also animals that have made their homes there!…"/>
          <p:cNvSpPr txBox="1">
            <a:spLocks noGrp="1"/>
          </p:cNvSpPr>
          <p:nvPr>
            <p:ph type="body" idx="1"/>
          </p:nvPr>
        </p:nvSpPr>
        <p:spPr>
          <a:xfrm>
            <a:off x="1075169" y="2597150"/>
            <a:ext cx="11431906" cy="6474592"/>
          </a:xfrm>
          <a:prstGeom prst="rect">
            <a:avLst/>
          </a:prstGeom>
        </p:spPr>
        <p:txBody>
          <a:bodyPr/>
          <a:lstStyle/>
          <a:p>
            <a:r>
              <a:t>Natural disasters have many consequences and devastating effect not only on people in the area but also animals that have made their homes there!</a:t>
            </a:r>
          </a:p>
          <a:p>
            <a:r>
              <a:t>Many wild animals have to deal with seasonal events such as flooding and wildfires.... There are times when the animals can’t escape the disaster and suffering!</a:t>
            </a:r>
          </a:p>
          <a:p>
            <a:r>
              <a:t>Many animals are left and abandoned during the disaster!</a:t>
            </a:r>
          </a:p>
          <a:p>
            <a:r>
              <a:t>DO NOT leave your pets during a disaster! Because they have the best chance of surviving with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23" name="Central Idea:…"/>
          <p:cNvSpPr txBox="1">
            <a:spLocks noGrp="1"/>
          </p:cNvSpPr>
          <p:nvPr>
            <p:ph type="title"/>
          </p:nvPr>
        </p:nvSpPr>
        <p:spPr>
          <a:prstGeom prst="rect">
            <a:avLst/>
          </a:prstGeom>
        </p:spPr>
        <p:txBody>
          <a:bodyPr/>
          <a:lstStyle/>
          <a:p>
            <a:pPr defTabSz="373887">
              <a:defRPr sz="5119"/>
            </a:pPr>
            <a:r>
              <a:t>Central Idea:</a:t>
            </a:r>
          </a:p>
          <a:p>
            <a:pPr defTabSz="373887">
              <a:defRPr sz="5119"/>
            </a:pPr>
            <a:r>
              <a:t>Natural disasters and human activities can cause serious misbalance in the environment.</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Links"/>
          <p:cNvSpPr txBox="1">
            <a:spLocks noGrp="1"/>
          </p:cNvSpPr>
          <p:nvPr>
            <p:ph type="ctrTitle"/>
          </p:nvPr>
        </p:nvSpPr>
        <p:spPr>
          <a:xfrm>
            <a:off x="1270000" y="120265"/>
            <a:ext cx="10464800" cy="1860635"/>
          </a:xfrm>
          <a:prstGeom prst="rect">
            <a:avLst/>
          </a:prstGeom>
        </p:spPr>
        <p:txBody>
          <a:bodyPr/>
          <a:lstStyle/>
          <a:p>
            <a:r>
              <a:t>Links</a:t>
            </a:r>
          </a:p>
        </p:txBody>
      </p:sp>
      <p:sp>
        <p:nvSpPr>
          <p:cNvPr id="214" name="https://en.m.wikipedia.org/wiki/1931_China_floods"/>
          <p:cNvSpPr txBox="1">
            <a:spLocks noGrp="1"/>
          </p:cNvSpPr>
          <p:nvPr>
            <p:ph type="subTitle" sz="quarter" idx="1"/>
          </p:nvPr>
        </p:nvSpPr>
        <p:spPr>
          <a:xfrm>
            <a:off x="487982" y="2159168"/>
            <a:ext cx="6470378" cy="532287"/>
          </a:xfrm>
          <a:prstGeom prst="rect">
            <a:avLst/>
          </a:prstGeom>
        </p:spPr>
        <p:txBody>
          <a:bodyPr/>
          <a:lstStyle/>
          <a:p>
            <a:pPr defTabSz="344677">
              <a:defRPr sz="2183"/>
            </a:pPr>
            <a:r>
              <a:rPr u="sng">
                <a:hlinkClick r:id="rId2"/>
              </a:rPr>
              <a:t>https://en.m.wikipedia.org/wiki/1931_China_floods</a:t>
            </a:r>
            <a:r>
              <a:t> </a:t>
            </a:r>
          </a:p>
        </p:txBody>
      </p:sp>
      <p:sp>
        <p:nvSpPr>
          <p:cNvPr id="215" name="https://en.wikipedia.org/wiki/Ozone_layer"/>
          <p:cNvSpPr txBox="1"/>
          <p:nvPr/>
        </p:nvSpPr>
        <p:spPr>
          <a:xfrm>
            <a:off x="397370" y="2656866"/>
            <a:ext cx="6651601" cy="4363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200"/>
            </a:pPr>
            <a:r>
              <a:rPr u="sng">
                <a:hlinkClick r:id="rId3"/>
              </a:rPr>
              <a:t>https://en.wikipedia.org/wiki/Ozone_layer</a:t>
            </a:r>
            <a:r>
              <a:t> </a:t>
            </a:r>
          </a:p>
        </p:txBody>
      </p:sp>
      <p:sp>
        <p:nvSpPr>
          <p:cNvPr id="216" name="https://www.google.com/url?sa=t&amp;rct=j&amp;q=&amp;esrc=s&amp;source=web&amp;cd=11&amp;ved=2ahUKEwih8v2S8f7oAhVKxosKHSQmD8YQFjAKegQIDRAm&amp;url=https%3A%2F%2Fwww.ga.gov.au%2Fscientific-topics%2Fcommunity-safety%2Fbushfire&amp;usg=AOvVaw14fDG13zV4MH79jHzIceX0"/>
          <p:cNvSpPr txBox="1"/>
          <p:nvPr/>
        </p:nvSpPr>
        <p:spPr>
          <a:xfrm>
            <a:off x="372365" y="3185910"/>
            <a:ext cx="5865926" cy="10496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1200"/>
            </a:pPr>
            <a:r>
              <a:rPr u="sng">
                <a:hlinkClick r:id="rId4"/>
              </a:rPr>
              <a:t>https://www.google.com/url?sa=t&amp;rct=j&amp;q=&amp;esrc=s&amp;source=web&amp;cd=11&amp;ved=2ahUKEwih8v2S8f7oAhVKxosKHSQmD8YQFjAKegQIDRAm&amp;url=https%3A%2F%2Fwww.ga.gov.au%2Fscientific-topics%2Fcommunity-safety%2Fbushfire&amp;usg=AOvVaw14fDG13zV4MH79jHzIceX0</a:t>
            </a:r>
            <a:r>
              <a:t> </a:t>
            </a:r>
          </a:p>
        </p:txBody>
      </p:sp>
      <p:sp>
        <p:nvSpPr>
          <p:cNvPr id="217" name="https://www.nbcnews.com/mach/science/can-these-bold-plans-keep-world-s-ice-sheets-melting-ncna877616"/>
          <p:cNvSpPr txBox="1"/>
          <p:nvPr/>
        </p:nvSpPr>
        <p:spPr>
          <a:xfrm>
            <a:off x="427126" y="4353433"/>
            <a:ext cx="6454086" cy="10467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000"/>
            </a:pPr>
            <a:r>
              <a:rPr u="sng">
                <a:hlinkClick r:id="rId5"/>
              </a:rPr>
              <a:t>https://www.nbcnews.com/mach/science/can-these-bold-plans-keep-world-s-ice-sheets-melting-ncna877616</a:t>
            </a:r>
            <a:r>
              <a:t> </a:t>
            </a:r>
          </a:p>
        </p:txBody>
      </p:sp>
      <p:sp>
        <p:nvSpPr>
          <p:cNvPr id="218" name="https://www.weatherwizkids.com/"/>
          <p:cNvSpPr txBox="1"/>
          <p:nvPr/>
        </p:nvSpPr>
        <p:spPr>
          <a:xfrm>
            <a:off x="1664557" y="5400998"/>
            <a:ext cx="4117227" cy="399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defRPr sz="1900"/>
            </a:pPr>
            <a:r>
              <a:rPr u="sng">
                <a:hlinkClick r:id="rId6"/>
              </a:rPr>
              <a:t>https://www.weatherwizkids.com/</a:t>
            </a:r>
            <a:r>
              <a:t> </a:t>
            </a:r>
          </a:p>
        </p:txBody>
      </p:sp>
      <p:sp>
        <p:nvSpPr>
          <p:cNvPr id="219" name="http://news.bbc.co.uk/cbbcnews/hi/find_out/guides/tech/volcanoes/newsid_1768000/"/>
          <p:cNvSpPr txBox="1"/>
          <p:nvPr/>
        </p:nvSpPr>
        <p:spPr>
          <a:xfrm>
            <a:off x="374825" y="5861517"/>
            <a:ext cx="7563044" cy="3123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1400"/>
            </a:pPr>
            <a:r>
              <a:rPr u="sng">
                <a:hlinkClick r:id="rId7"/>
              </a:rPr>
              <a:t>http://news.bbc.co.uk/cbbcnews/hi/find_out/guides/tech/volcanoes/newsid_1768000/</a:t>
            </a:r>
            <a:r>
              <a:t> </a:t>
            </a:r>
          </a:p>
        </p:txBody>
      </p:sp>
      <p:sp>
        <p:nvSpPr>
          <p:cNvPr id="220" name="https://geology.com/articles/tsunami-geology.shtml"/>
          <p:cNvSpPr txBox="1"/>
          <p:nvPr/>
        </p:nvSpPr>
        <p:spPr>
          <a:xfrm>
            <a:off x="1755714" y="6234978"/>
            <a:ext cx="4210919" cy="528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1400"/>
            </a:pPr>
            <a:r>
              <a:rPr u="sng">
                <a:hlinkClick r:id="rId8"/>
              </a:rPr>
              <a:t>https://geology.com/articles/tsunami-geology.shtml</a:t>
            </a:r>
            <a:r>
              <a:t> </a:t>
            </a:r>
          </a:p>
        </p:txBody>
      </p:sp>
      <p:sp>
        <p:nvSpPr>
          <p:cNvPr id="221" name="https://b-air.com/2018/02/common-causes-flooding/"/>
          <p:cNvSpPr txBox="1"/>
          <p:nvPr/>
        </p:nvSpPr>
        <p:spPr>
          <a:xfrm>
            <a:off x="812793" y="6660336"/>
            <a:ext cx="6096762" cy="3123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1400"/>
            </a:pPr>
            <a:r>
              <a:rPr u="sng">
                <a:hlinkClick r:id="rId9"/>
              </a:rPr>
              <a:t>https://b-air.com/2018/02/common-causes-flooding/</a:t>
            </a:r>
            <a:r>
              <a:t> </a:t>
            </a:r>
          </a:p>
        </p:txBody>
      </p:sp>
      <p:sp>
        <p:nvSpPr>
          <p:cNvPr id="222" name="http://www.geo.mtu.edu/UPSeis/why.html"/>
          <p:cNvSpPr txBox="1"/>
          <p:nvPr/>
        </p:nvSpPr>
        <p:spPr>
          <a:xfrm>
            <a:off x="1820708" y="7062144"/>
            <a:ext cx="3666923" cy="3123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http://www.geo.mtu.edu/UPSeis/why.html</a:t>
            </a:r>
          </a:p>
        </p:txBody>
      </p:sp>
      <p:sp>
        <p:nvSpPr>
          <p:cNvPr id="223" name="https://www.google.com/search?q=australian+bushfire&amp;client=safari&amp;hl=en-rs&amp;sxsrf=ALeKk00cGV3ilsrmN34eiM2XStAleBvySg:1587657784363&amp;source=lnms&amp;tbm=isch&amp;sa=X&amp;ved=2ahUKEwiNyYuS9v7oAhWktIsKHY12DH8Q_AUoAXoECA4QAw&amp;biw=1173&amp;bih=756#imgrc=yx7Prrtt6PRWKM"/>
          <p:cNvSpPr txBox="1"/>
          <p:nvPr/>
        </p:nvSpPr>
        <p:spPr>
          <a:xfrm>
            <a:off x="184199" y="7467135"/>
            <a:ext cx="7077943" cy="859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200"/>
            </a:lvl1pPr>
          </a:lstStyle>
          <a:p>
            <a:r>
              <a:t>https://www.google.com/search?q=australian+bushfire&amp;client=safari&amp;hl=en-rs&amp;sxsrf=ALeKk00cGV3ilsrmN34eiM2XStAleBvySg:1587657784363&amp;source=lnms&amp;tbm=isch&amp;sa=X&amp;ved=2ahUKEwiNyYuS9v7oAhWktIsKHY12DH8Q_AUoAXoECA4QAw&amp;biw=1173&amp;bih=756#imgrc=yx7Prrtt6PRWKM</a:t>
            </a:r>
          </a:p>
        </p:txBody>
      </p:sp>
      <p:sp>
        <p:nvSpPr>
          <p:cNvPr id="224" name="https://www.independent.co.uk/news/science/arctic-ice-melting-to-a-record-low-scientists-warn-8070049.html"/>
          <p:cNvSpPr txBox="1"/>
          <p:nvPr/>
        </p:nvSpPr>
        <p:spPr>
          <a:xfrm>
            <a:off x="307962" y="8418962"/>
            <a:ext cx="8440453" cy="5783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600"/>
            </a:lvl1pPr>
          </a:lstStyle>
          <a:p>
            <a:r>
              <a:t>https://www.independent.co.uk/news/science/arctic-ice-melting-to-a-record-low-scientists-warn-8070049.html</a:t>
            </a:r>
          </a:p>
        </p:txBody>
      </p:sp>
      <p:sp>
        <p:nvSpPr>
          <p:cNvPr id="225" name="https://www.goodnewsnetwork.org/might-able-stop-tsunamis-tracks-firing-sound-waves/"/>
          <p:cNvSpPr txBox="1"/>
          <p:nvPr/>
        </p:nvSpPr>
        <p:spPr>
          <a:xfrm>
            <a:off x="178750" y="8942116"/>
            <a:ext cx="8698876" cy="3123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400"/>
            </a:lvl1pPr>
          </a:lstStyle>
          <a:p>
            <a:r>
              <a:t>https://www.goodnewsnetwork.org/might-able-stop-tsunamis-tracks-firing-sound-waves/</a:t>
            </a:r>
          </a:p>
        </p:txBody>
      </p:sp>
      <p:sp>
        <p:nvSpPr>
          <p:cNvPr id="226" name="https://www.foxnews.com/world/thousands-caught-in-floods-in-indonesias-sinking-capital"/>
          <p:cNvSpPr txBox="1"/>
          <p:nvPr/>
        </p:nvSpPr>
        <p:spPr>
          <a:xfrm>
            <a:off x="-627663" y="9343925"/>
            <a:ext cx="8563665" cy="2626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100"/>
            </a:lvl1pPr>
          </a:lstStyle>
          <a:p>
            <a:r>
              <a:t>https://www.foxnews.com/world/thousands-caught-in-floods-in-indonesias-sinking-capital</a:t>
            </a:r>
          </a:p>
        </p:txBody>
      </p:sp>
      <p:sp>
        <p:nvSpPr>
          <p:cNvPr id="227" name="https://www.dw.com/en/powerful-earthquake-strikes-eastern-turkey/a-52144249"/>
          <p:cNvSpPr txBox="1"/>
          <p:nvPr/>
        </p:nvSpPr>
        <p:spPr>
          <a:xfrm>
            <a:off x="9534986" y="861740"/>
            <a:ext cx="3179195" cy="3776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900"/>
            </a:lvl1pPr>
          </a:lstStyle>
          <a:p>
            <a:r>
              <a:t>https://www.dw.com/en/powerful-earthquake-strikes-eastern-turkey/a-52144249</a:t>
            </a:r>
          </a:p>
        </p:txBody>
      </p:sp>
      <p:sp>
        <p:nvSpPr>
          <p:cNvPr id="228" name="https://www.thailandmedical.news/news/breaking-news-:-researchers-from-institut-of-pasteur-say-that-new-coronavirus-has-rapid-multiplication-capabilities-both-in-host-and-in-culture"/>
          <p:cNvSpPr txBox="1"/>
          <p:nvPr/>
        </p:nvSpPr>
        <p:spPr>
          <a:xfrm>
            <a:off x="8842013" y="1396968"/>
            <a:ext cx="3859792" cy="4419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700"/>
            </a:lvl1pPr>
          </a:lstStyle>
          <a:p>
            <a:r>
              <a:t>https://www.thailandmedical.news/news/breaking-news-:-researchers-from-institut-of-pasteur-say-that-new-coronavirus-has-rapid-multiplication-capabilities-both-in-host-and-in-culture</a:t>
            </a:r>
          </a:p>
        </p:txBody>
      </p:sp>
      <p:sp>
        <p:nvSpPr>
          <p:cNvPr id="229" name="https://en.wikipedia.org/wiki/1202_Syria_earthquake"/>
          <p:cNvSpPr txBox="1"/>
          <p:nvPr/>
        </p:nvSpPr>
        <p:spPr>
          <a:xfrm>
            <a:off x="8764706" y="1774736"/>
            <a:ext cx="4719756" cy="628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700"/>
            </a:lvl1pPr>
          </a:lstStyle>
          <a:p>
            <a:r>
              <a:t>https://en.wikipedia.org/wiki/1202_Syria_earthquake</a:t>
            </a:r>
          </a:p>
        </p:txBody>
      </p:sp>
      <p:sp>
        <p:nvSpPr>
          <p:cNvPr id="230" name="https://en.wikipedia.org/wiki/Great_Bengal_famine_of_1770"/>
          <p:cNvSpPr txBox="1"/>
          <p:nvPr/>
        </p:nvSpPr>
        <p:spPr>
          <a:xfrm>
            <a:off x="10158743" y="2454160"/>
            <a:ext cx="2276691" cy="3526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800"/>
            </a:lvl1pPr>
          </a:lstStyle>
          <a:p>
            <a:r>
              <a:t>https://en.wikipedia.org/wiki/Great_Bengal_famine_of_1770</a:t>
            </a:r>
          </a:p>
        </p:txBody>
      </p:sp>
      <p:sp>
        <p:nvSpPr>
          <p:cNvPr id="231" name="https://en.wikipedia.org/wiki/North_Korean_famine"/>
          <p:cNvSpPr txBox="1"/>
          <p:nvPr/>
        </p:nvSpPr>
        <p:spPr>
          <a:xfrm>
            <a:off x="9623088" y="2938682"/>
            <a:ext cx="3002992" cy="4781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1200"/>
            </a:lvl1pPr>
          </a:lstStyle>
          <a:p>
            <a:r>
              <a:t>https://en.wikipedia.org/wiki/North_Korean_famine</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33" name="THE END"/>
          <p:cNvSpPr txBox="1">
            <a:spLocks noGrp="1"/>
          </p:cNvSpPr>
          <p:nvPr>
            <p:ph type="ctrTitle"/>
          </p:nvPr>
        </p:nvSpPr>
        <p:spPr>
          <a:prstGeom prst="rect">
            <a:avLst/>
          </a:prstGeom>
        </p:spPr>
        <p:txBody>
          <a:bodyPr/>
          <a:lstStyle>
            <a:lvl1pPr>
              <a:defRPr sz="14700">
                <a:solidFill>
                  <a:srgbClr val="5E30EB"/>
                </a:solidFill>
              </a:defRPr>
            </a:lvl1pPr>
          </a:lstStyle>
          <a:p>
            <a:r>
              <a:t>THE END</a:t>
            </a:r>
          </a:p>
        </p:txBody>
      </p:sp>
      <p:sp>
        <p:nvSpPr>
          <p:cNvPr id="234" name="THANK YOU FOR LISTENING"/>
          <p:cNvSpPr txBox="1"/>
          <p:nvPr/>
        </p:nvSpPr>
        <p:spPr>
          <a:xfrm>
            <a:off x="1840610" y="5456532"/>
            <a:ext cx="9323579" cy="8952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5200">
                <a:solidFill>
                  <a:srgbClr val="864FFE"/>
                </a:solidFill>
              </a:defRPr>
            </a:lvl1pPr>
          </a:lstStyle>
          <a:p>
            <a:r>
              <a:t>THANK YOU FOR LISTENING</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25" name="Line of inquiry:…"/>
          <p:cNvSpPr txBox="1">
            <a:spLocks noGrp="1"/>
          </p:cNvSpPr>
          <p:nvPr>
            <p:ph type="ctrTitle"/>
          </p:nvPr>
        </p:nvSpPr>
        <p:spPr>
          <a:prstGeom prst="rect">
            <a:avLst/>
          </a:prstGeom>
        </p:spPr>
        <p:txBody>
          <a:bodyPr/>
          <a:lstStyle/>
          <a:p>
            <a:pPr defTabSz="473201">
              <a:defRPr sz="6480"/>
            </a:pPr>
            <a:r>
              <a:t>Line of inquiry:</a:t>
            </a:r>
          </a:p>
          <a:p>
            <a:pPr defTabSz="473201">
              <a:defRPr sz="6480"/>
            </a:pPr>
            <a:r>
              <a:t>Protecting the environment from disasters.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27" name="Team:…"/>
          <p:cNvSpPr txBox="1">
            <a:spLocks noGrp="1"/>
          </p:cNvSpPr>
          <p:nvPr>
            <p:ph type="ctrTitle"/>
          </p:nvPr>
        </p:nvSpPr>
        <p:spPr>
          <a:prstGeom prst="rect">
            <a:avLst/>
          </a:prstGeom>
        </p:spPr>
        <p:txBody>
          <a:bodyPr/>
          <a:lstStyle/>
          <a:p>
            <a:pPr defTabSz="502412">
              <a:defRPr sz="6880"/>
            </a:pPr>
            <a:r>
              <a:t>Team:</a:t>
            </a:r>
          </a:p>
          <a:p>
            <a:pPr defTabSz="502412">
              <a:defRPr sz="6880"/>
            </a:pPr>
            <a:r>
              <a:t>Luka,Una,Staša, </a:t>
            </a:r>
          </a:p>
          <a:p>
            <a:pPr defTabSz="502412">
              <a:defRPr sz="6880"/>
            </a:pPr>
            <a:r>
              <a:t>and me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29" name="Mentor:…"/>
          <p:cNvSpPr txBox="1">
            <a:spLocks noGrp="1"/>
          </p:cNvSpPr>
          <p:nvPr>
            <p:ph type="title"/>
          </p:nvPr>
        </p:nvSpPr>
        <p:spPr>
          <a:xfrm>
            <a:off x="1270000" y="964557"/>
            <a:ext cx="10464800" cy="5563243"/>
          </a:xfrm>
          <a:prstGeom prst="rect">
            <a:avLst/>
          </a:prstGeom>
        </p:spPr>
        <p:txBody>
          <a:bodyPr/>
          <a:lstStyle/>
          <a:p>
            <a:r>
              <a:t>Mentor:</a:t>
            </a:r>
          </a:p>
          <a:p>
            <a:r>
              <a:t>Danica Simović</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31" name="Teacher:…"/>
          <p:cNvSpPr txBox="1">
            <a:spLocks noGrp="1"/>
          </p:cNvSpPr>
          <p:nvPr>
            <p:ph type="title"/>
          </p:nvPr>
        </p:nvSpPr>
        <p:spPr>
          <a:xfrm>
            <a:off x="1527215" y="1312762"/>
            <a:ext cx="10464800" cy="5599896"/>
          </a:xfrm>
          <a:prstGeom prst="rect">
            <a:avLst/>
          </a:prstGeom>
        </p:spPr>
        <p:txBody>
          <a:bodyPr/>
          <a:lstStyle/>
          <a:p>
            <a:r>
              <a:t>Teacher:</a:t>
            </a:r>
          </a:p>
          <a:p>
            <a:r>
              <a:t>Katarina Milošević</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4A4C0"/>
            </a:gs>
            <a:gs pos="100000">
              <a:srgbClr val="FFC5AB"/>
            </a:gs>
          </a:gsLst>
          <a:lin ang="5400000" scaled="0"/>
        </a:gradFill>
        <a:effectLst/>
      </p:bgPr>
    </p:bg>
    <p:spTree>
      <p:nvGrpSpPr>
        <p:cNvPr id="1" name=""/>
        <p:cNvGrpSpPr/>
        <p:nvPr/>
      </p:nvGrpSpPr>
      <p:grpSpPr>
        <a:xfrm>
          <a:off x="0" y="0"/>
          <a:ext cx="0" cy="0"/>
          <a:chOff x="0" y="0"/>
          <a:chExt cx="0" cy="0"/>
        </a:xfrm>
      </p:grpSpPr>
      <p:sp>
        <p:nvSpPr>
          <p:cNvPr id="133" name="Audience:…"/>
          <p:cNvSpPr txBox="1">
            <a:spLocks noGrp="1"/>
          </p:cNvSpPr>
          <p:nvPr>
            <p:ph type="ctrTitle"/>
          </p:nvPr>
        </p:nvSpPr>
        <p:spPr>
          <a:prstGeom prst="rect">
            <a:avLst/>
          </a:prstGeom>
        </p:spPr>
        <p:txBody>
          <a:bodyPr/>
          <a:lstStyle/>
          <a:p>
            <a:pPr defTabSz="502412">
              <a:defRPr sz="6880"/>
            </a:pPr>
            <a:r>
              <a:t>Audience:</a:t>
            </a:r>
          </a:p>
          <a:p>
            <a:pPr defTabSz="502412">
              <a:defRPr sz="6880"/>
            </a:pPr>
            <a:r>
              <a:t>Our school,our parents,and our teachers.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Body"/>
          <p:cNvSpPr txBox="1">
            <a:spLocks noGrp="1"/>
          </p:cNvSpPr>
          <p:nvPr>
            <p:ph type="subTitle" sz="quarter" idx="1"/>
          </p:nvPr>
        </p:nvSpPr>
        <p:spPr>
          <a:xfrm>
            <a:off x="3071707" y="5142885"/>
            <a:ext cx="6110036" cy="915630"/>
          </a:xfrm>
          <a:prstGeom prst="rect">
            <a:avLst/>
          </a:prstGeom>
        </p:spPr>
        <p:txBody>
          <a:bodyPr/>
          <a:lstStyle/>
          <a:p>
            <a:pPr defTabSz="233679">
              <a:defRPr sz="240">
                <a:solidFill>
                  <a:schemeClr val="accent5">
                    <a:hueOff val="-82419"/>
                    <a:satOff val="-9513"/>
                    <a:lumOff val="-16343"/>
                  </a:schemeClr>
                </a:solidFill>
              </a:defRPr>
            </a:pPr>
            <a:endParaRPr/>
          </a:p>
        </p:txBody>
      </p:sp>
      <p:sp>
        <p:nvSpPr>
          <p:cNvPr id="136" name="https://www.youtube.com/watch?v=OCjl6tp8dnw&amp;feature=share"/>
          <p:cNvSpPr txBox="1"/>
          <p:nvPr/>
        </p:nvSpPr>
        <p:spPr>
          <a:xfrm>
            <a:off x="3071707" y="5142885"/>
            <a:ext cx="5148501" cy="8126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r>
              <a:rPr u="sng">
                <a:hlinkClick r:id="rId2"/>
              </a:rPr>
              <a:t>https://www.youtube.com/watch?v=OCjl6tp8dnw&amp;feature=</a:t>
            </a:r>
            <a:r>
              <a:t>share </a:t>
            </a:r>
          </a:p>
        </p:txBody>
      </p:sp>
      <p:sp>
        <p:nvSpPr>
          <p:cNvPr id="137" name="Published on 6th Jan, 2018"/>
          <p:cNvSpPr txBox="1"/>
          <p:nvPr/>
        </p:nvSpPr>
        <p:spPr>
          <a:xfrm>
            <a:off x="8811828" y="8464355"/>
            <a:ext cx="3998672" cy="4610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a:solidFill>
                  <a:schemeClr val="accent1">
                    <a:lumOff val="16847"/>
                  </a:schemeClr>
                </a:solidFill>
              </a:defRPr>
            </a:lvl1pPr>
          </a:lstStyle>
          <a:p>
            <a:r>
              <a:t>Published on 6th Jan, 2018</a:t>
            </a:r>
          </a:p>
        </p:txBody>
      </p:sp>
      <p:sp>
        <p:nvSpPr>
          <p:cNvPr id="138" name="7 ways to survive natural disasters"/>
          <p:cNvSpPr txBox="1"/>
          <p:nvPr/>
        </p:nvSpPr>
        <p:spPr>
          <a:xfrm>
            <a:off x="1635566" y="2903702"/>
            <a:ext cx="9304325" cy="7711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4400">
                <a:solidFill>
                  <a:schemeClr val="accent2"/>
                </a:solidFill>
              </a:defRPr>
            </a:lvl1pPr>
          </a:lstStyle>
          <a:p>
            <a:r>
              <a:t>7 ways to survive natural disasters</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31</Slides>
  <Notes>0</Notes>
  <HiddenSlides>0</HiddenSlide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White</vt:lpstr>
      <vt:lpstr>Exhibition  Ecology</vt:lpstr>
      <vt:lpstr>In this presentation you will learn about some of the biggest and most dangerous natural disasters and also about effects on the environment and animals.</vt:lpstr>
      <vt:lpstr>Central Idea: Natural disasters and human activities can cause serious misbalance in the environment.</vt:lpstr>
      <vt:lpstr>Line of inquiry: Protecting the environment from disasters.</vt:lpstr>
      <vt:lpstr>Team: Luka,Una,Staša,  and me</vt:lpstr>
      <vt:lpstr>Mentor: Danica Simović</vt:lpstr>
      <vt:lpstr>Teacher: Katarina Milošević</vt:lpstr>
      <vt:lpstr>Audience: Our school,our parents,and our teachers.</vt:lpstr>
      <vt:lpstr>PowerPoint Presentation</vt:lpstr>
      <vt:lpstr>How to survive a Tornado and recognize it</vt:lpstr>
      <vt:lpstr>In this YouTube video I learned:</vt:lpstr>
      <vt:lpstr>North Korean March of suffering </vt:lpstr>
      <vt:lpstr>Great Bengal famine </vt:lpstr>
      <vt:lpstr>Central China flood</vt:lpstr>
      <vt:lpstr>Egypt/Syria Earthquake </vt:lpstr>
      <vt:lpstr>Coronavirus (Covid-19)</vt:lpstr>
      <vt:lpstr>PowerPoint Presentation</vt:lpstr>
      <vt:lpstr>Earthquakes </vt:lpstr>
      <vt:lpstr>Floods </vt:lpstr>
      <vt:lpstr>Tsunami 🌊 </vt:lpstr>
      <vt:lpstr>Volcanic eruptions 🌋</vt:lpstr>
      <vt:lpstr>Tornados 🌪 </vt:lpstr>
      <vt:lpstr>Arctic ice 🧊 melting</vt:lpstr>
      <vt:lpstr>Australian bushfire 🔥</vt:lpstr>
      <vt:lpstr>PowerPoint Presentation</vt:lpstr>
      <vt:lpstr>Ozone Layer</vt:lpstr>
      <vt:lpstr>Humans and animals </vt:lpstr>
      <vt:lpstr> Facts about animals and natural disasters</vt:lpstr>
      <vt:lpstr>The effects of natural disasters on the lives of animals</vt:lpstr>
      <vt:lpstr>Links</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Exhibition  Ecology</dc:title>
  <cp:lastModifiedBy>Shani Goldman</cp:lastModifiedBy>
  <cp:revision>6</cp:revision>
  <dcterms:modified xsi:type="dcterms:W3CDTF">2020-04-25T08:42:16Z</dcterms:modified>
</cp:coreProperties>
</file>